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63" y="11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rPr>
              <a:t>‹#›</a:t>
            </a:fld>
            <a:endParaRPr lang="en"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youtube.com/v/wrJg4oIQ4GY"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hyperlink" Target="https://www.youtube.com/watch?v=wrJg4oIQ4GY" TargetMode="External"/><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563375" y="403975"/>
            <a:ext cx="4268700" cy="2052600"/>
          </a:xfrm>
          <a:prstGeom prst="rect">
            <a:avLst/>
          </a:prstGeom>
        </p:spPr>
        <p:txBody>
          <a:bodyPr lIns="91425" tIns="91425" rIns="91425" bIns="91425" anchor="b" anchorCtr="0">
            <a:noAutofit/>
          </a:bodyPr>
          <a:lstStyle/>
          <a:p>
            <a:pPr lvl="0">
              <a:spcBef>
                <a:spcPts val="0"/>
              </a:spcBef>
              <a:buNone/>
            </a:pPr>
            <a:r>
              <a:rPr lang="en"/>
              <a:t>The Great Schism</a:t>
            </a:r>
          </a:p>
        </p:txBody>
      </p:sp>
      <p:sp>
        <p:nvSpPr>
          <p:cNvPr id="55" name="Shape 55"/>
          <p:cNvSpPr txBox="1">
            <a:spLocks noGrp="1"/>
          </p:cNvSpPr>
          <p:nvPr>
            <p:ph type="subTitle" idx="1"/>
          </p:nvPr>
        </p:nvSpPr>
        <p:spPr>
          <a:xfrm>
            <a:off x="521375" y="2884450"/>
            <a:ext cx="4352700" cy="792600"/>
          </a:xfrm>
          <a:prstGeom prst="rect">
            <a:avLst/>
          </a:prstGeom>
        </p:spPr>
        <p:txBody>
          <a:bodyPr lIns="91425" tIns="91425" rIns="91425" bIns="91425" anchor="t" anchorCtr="0">
            <a:noAutofit/>
          </a:bodyPr>
          <a:lstStyle/>
          <a:p>
            <a:pPr lvl="0">
              <a:spcBef>
                <a:spcPts val="0"/>
              </a:spcBef>
              <a:buNone/>
            </a:pPr>
            <a:r>
              <a:rPr lang="en"/>
              <a:t>A Divided Christianity </a:t>
            </a:r>
          </a:p>
        </p:txBody>
      </p:sp>
      <p:pic>
        <p:nvPicPr>
          <p:cNvPr id="56" name="Shape 56" descr="Image result for the great schism"/>
          <p:cNvPicPr preferRelativeResize="0"/>
          <p:nvPr/>
        </p:nvPicPr>
        <p:blipFill>
          <a:blip r:embed="rId3">
            <a:alphaModFix/>
          </a:blip>
          <a:stretch>
            <a:fillRect/>
          </a:stretch>
        </p:blipFill>
        <p:spPr>
          <a:xfrm>
            <a:off x="5045199" y="0"/>
            <a:ext cx="3863897" cy="5143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descr="History Progect... again.:)" title="The Great Schism">
            <a:hlinkClick r:id="rId3"/>
          </p:cNvPr>
          <p:cNvSpPr/>
          <p:nvPr/>
        </p:nvSpPr>
        <p:spPr>
          <a:xfrm>
            <a:off x="704674" y="285225"/>
            <a:ext cx="7365525" cy="4348625"/>
          </a:xfrm>
          <a:prstGeom prst="rect">
            <a:avLst/>
          </a:prstGeom>
          <a:blipFill>
            <a:blip r:embed="rId4">
              <a:alphaModFix/>
            </a:blip>
            <a:stretch>
              <a:fillRect/>
            </a:stretch>
          </a:blipFill>
          <a:ln>
            <a:noFill/>
          </a:ln>
        </p:spPr>
      </p:sp>
      <p:sp>
        <p:nvSpPr>
          <p:cNvPr id="113" name="Shape 113"/>
          <p:cNvSpPr txBox="1"/>
          <p:nvPr/>
        </p:nvSpPr>
        <p:spPr>
          <a:xfrm>
            <a:off x="1610675" y="4815300"/>
            <a:ext cx="5234700" cy="738300"/>
          </a:xfrm>
          <a:prstGeom prst="rect">
            <a:avLst/>
          </a:prstGeom>
          <a:noFill/>
          <a:ln>
            <a:noFill/>
          </a:ln>
        </p:spPr>
        <p:txBody>
          <a:bodyPr lIns="91425" tIns="91425" rIns="91425" bIns="91425" anchor="t" anchorCtr="0">
            <a:noAutofit/>
          </a:bodyPr>
          <a:lstStyle/>
          <a:p>
            <a:pPr lvl="0">
              <a:spcBef>
                <a:spcPts val="0"/>
              </a:spcBef>
              <a:buNone/>
            </a:pPr>
            <a:r>
              <a:rPr lang="en" sz="1100" u="sng">
                <a:solidFill>
                  <a:schemeClr val="hlink"/>
                </a:solidFill>
                <a:hlinkClick r:id="rId5"/>
              </a:rPr>
              <a:t>https://www.youtube.com/watch?v=wrJg4oIQ4GY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endParaRPr/>
          </a:p>
        </p:txBody>
      </p:sp>
      <p:sp>
        <p:nvSpPr>
          <p:cNvPr id="119" name="Shape 11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endParaRPr/>
          </a:p>
        </p:txBody>
      </p:sp>
      <p:pic>
        <p:nvPicPr>
          <p:cNvPr id="120" name="Shape 120"/>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172450"/>
            <a:ext cx="8520600" cy="572700"/>
          </a:xfrm>
          <a:prstGeom prst="rect">
            <a:avLst/>
          </a:prstGeom>
        </p:spPr>
        <p:txBody>
          <a:bodyPr lIns="91425" tIns="91425" rIns="91425" bIns="91425" anchor="t" anchorCtr="0">
            <a:noAutofit/>
          </a:bodyPr>
          <a:lstStyle/>
          <a:p>
            <a:pPr lvl="0">
              <a:spcBef>
                <a:spcPts val="0"/>
              </a:spcBef>
              <a:buNone/>
            </a:pPr>
            <a:r>
              <a:rPr lang="en"/>
              <a:t>Its all a bit hazzy…...</a:t>
            </a:r>
          </a:p>
        </p:txBody>
      </p:sp>
      <p:sp>
        <p:nvSpPr>
          <p:cNvPr id="62" name="Shape 62"/>
          <p:cNvSpPr txBox="1">
            <a:spLocks noGrp="1"/>
          </p:cNvSpPr>
          <p:nvPr>
            <p:ph type="body" idx="1"/>
          </p:nvPr>
        </p:nvSpPr>
        <p:spPr>
          <a:xfrm>
            <a:off x="311700" y="863550"/>
            <a:ext cx="8520600" cy="3416400"/>
          </a:xfrm>
          <a:prstGeom prst="rect">
            <a:avLst/>
          </a:prstGeom>
        </p:spPr>
        <p:txBody>
          <a:bodyPr lIns="91425" tIns="91425" rIns="91425" bIns="91425" anchor="t" anchorCtr="0">
            <a:noAutofit/>
          </a:bodyPr>
          <a:lstStyle/>
          <a:p>
            <a:pPr lvl="0">
              <a:spcBef>
                <a:spcPts val="0"/>
              </a:spcBef>
              <a:buNone/>
            </a:pPr>
            <a:r>
              <a:rPr lang="en" sz="2400" b="1">
                <a:solidFill>
                  <a:srgbClr val="FFFF00"/>
                </a:solidFill>
              </a:rPr>
              <a:t>Christianity is one very complicated world religion…</a:t>
            </a:r>
          </a:p>
          <a:p>
            <a:pPr lvl="0">
              <a:spcBef>
                <a:spcPts val="0"/>
              </a:spcBef>
              <a:buNone/>
            </a:pPr>
            <a:r>
              <a:rPr lang="en" sz="2400" b="1">
                <a:solidFill>
                  <a:srgbClr val="FFFF00"/>
                </a:solidFill>
              </a:rPr>
              <a:t>Today we hear so many people say I am Catholic, I am Orthodox or I am Protestant. </a:t>
            </a:r>
          </a:p>
          <a:p>
            <a:pPr lvl="0">
              <a:spcBef>
                <a:spcPts val="0"/>
              </a:spcBef>
              <a:buNone/>
            </a:pPr>
            <a:r>
              <a:rPr lang="en" sz="2400" b="1">
                <a:solidFill>
                  <a:srgbClr val="FFFF00"/>
                </a:solidFill>
              </a:rPr>
              <a:t>People get very confused…..am I a Catholic or am I a Christian? If I am Orthadox am I a Christian too?</a:t>
            </a:r>
          </a:p>
        </p:txBody>
      </p:sp>
      <p:pic>
        <p:nvPicPr>
          <p:cNvPr id="63" name="Shape 63" descr="Image result for confused facial expression"/>
          <p:cNvPicPr preferRelativeResize="0"/>
          <p:nvPr/>
        </p:nvPicPr>
        <p:blipFill>
          <a:blip r:embed="rId3">
            <a:alphaModFix/>
          </a:blip>
          <a:stretch>
            <a:fillRect/>
          </a:stretch>
        </p:blipFill>
        <p:spPr>
          <a:xfrm>
            <a:off x="5593850" y="3484300"/>
            <a:ext cx="2952750" cy="15525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2">
                                            <p:txEl>
                                              <p:pRg st="0" end="0"/>
                                            </p:txEl>
                                          </p:spTgt>
                                        </p:tgtEl>
                                        <p:attrNameLst>
                                          <p:attrName>style.visibility</p:attrName>
                                        </p:attrNameLst>
                                      </p:cBhvr>
                                      <p:to>
                                        <p:strVal val="visible"/>
                                      </p:to>
                                    </p:set>
                                    <p:animEffect transition="in" filter="fade">
                                      <p:cBhvr>
                                        <p:cTn id="7" dur="5000"/>
                                        <p:tgtEl>
                                          <p:spTgt spid="62">
                                            <p:txEl>
                                              <p:pRg st="0" end="0"/>
                                            </p:txEl>
                                          </p:spTgt>
                                        </p:tgtEl>
                                      </p:cBhvr>
                                    </p:animEffect>
                                  </p:childTnLst>
                                </p:cTn>
                              </p:par>
                            </p:childTnLst>
                          </p:cTn>
                        </p:par>
                        <p:par>
                          <p:cTn id="8" fill="hold">
                            <p:stCondLst>
                              <p:cond delay="5000"/>
                            </p:stCondLst>
                            <p:childTnLst>
                              <p:par>
                                <p:cTn id="9" presetID="10" presetClass="entr" presetSubtype="0" fill="hold" nodeType="afterEffect">
                                  <p:stCondLst>
                                    <p:cond delay="0"/>
                                  </p:stCondLst>
                                  <p:childTnLst>
                                    <p:set>
                                      <p:cBhvr>
                                        <p:cTn id="10" dur="1" fill="hold">
                                          <p:stCondLst>
                                            <p:cond delay="0"/>
                                          </p:stCondLst>
                                        </p:cTn>
                                        <p:tgtEl>
                                          <p:spTgt spid="62">
                                            <p:txEl>
                                              <p:pRg st="1" end="1"/>
                                            </p:txEl>
                                          </p:spTgt>
                                        </p:tgtEl>
                                        <p:attrNameLst>
                                          <p:attrName>style.visibility</p:attrName>
                                        </p:attrNameLst>
                                      </p:cBhvr>
                                      <p:to>
                                        <p:strVal val="visible"/>
                                      </p:to>
                                    </p:set>
                                    <p:animEffect transition="in" filter="fade">
                                      <p:cBhvr>
                                        <p:cTn id="11" dur="5000"/>
                                        <p:tgtEl>
                                          <p:spTgt spid="62">
                                            <p:txEl>
                                              <p:pRg st="1" end="1"/>
                                            </p:txEl>
                                          </p:spTgt>
                                        </p:tgtEl>
                                      </p:cBhvr>
                                    </p:animEffect>
                                  </p:childTnLst>
                                </p:cTn>
                              </p:par>
                            </p:childTnLst>
                          </p:cTn>
                        </p:par>
                        <p:par>
                          <p:cTn id="12" fill="hold">
                            <p:stCondLst>
                              <p:cond delay="10000"/>
                            </p:stCondLst>
                            <p:childTnLst>
                              <p:par>
                                <p:cTn id="13" presetID="10" presetClass="entr" presetSubtype="0" fill="hold" nodeType="afterEffect">
                                  <p:stCondLst>
                                    <p:cond delay="0"/>
                                  </p:stCondLst>
                                  <p:childTnLst>
                                    <p:set>
                                      <p:cBhvr>
                                        <p:cTn id="14" dur="1" fill="hold">
                                          <p:stCondLst>
                                            <p:cond delay="0"/>
                                          </p:stCondLst>
                                        </p:cTn>
                                        <p:tgtEl>
                                          <p:spTgt spid="62">
                                            <p:txEl>
                                              <p:pRg st="2" end="2"/>
                                            </p:txEl>
                                          </p:spTgt>
                                        </p:tgtEl>
                                        <p:attrNameLst>
                                          <p:attrName>style.visibility</p:attrName>
                                        </p:attrNameLst>
                                      </p:cBhvr>
                                      <p:to>
                                        <p:strVal val="visible"/>
                                      </p:to>
                                    </p:set>
                                    <p:animEffect transition="in" filter="fade">
                                      <p:cBhvr>
                                        <p:cTn id="15" dur="5000"/>
                                        <p:tgtEl>
                                          <p:spTgt spid="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Christianity started off as one big religion. </a:t>
            </a:r>
          </a:p>
          <a:p>
            <a:pPr lvl="0">
              <a:spcBef>
                <a:spcPts val="0"/>
              </a:spcBef>
              <a:buNone/>
            </a:pPr>
            <a:endParaRPr/>
          </a:p>
          <a:p>
            <a:pPr lvl="0">
              <a:spcBef>
                <a:spcPts val="0"/>
              </a:spcBef>
              <a:buNone/>
            </a:pPr>
            <a:r>
              <a:rPr lang="en">
                <a:solidFill>
                  <a:srgbClr val="FF00FF"/>
                </a:solidFill>
              </a:rPr>
              <a:t>Christ</a:t>
            </a:r>
            <a:r>
              <a:rPr lang="en"/>
              <a:t>ians all believe in Jesus </a:t>
            </a:r>
            <a:r>
              <a:rPr lang="en">
                <a:solidFill>
                  <a:srgbClr val="FF00FF"/>
                </a:solidFill>
              </a:rPr>
              <a:t>Christ</a:t>
            </a:r>
            <a:r>
              <a:rPr lang="en"/>
              <a:t>. </a:t>
            </a:r>
          </a:p>
          <a:p>
            <a:pPr lvl="0">
              <a:spcBef>
                <a:spcPts val="0"/>
              </a:spcBef>
              <a:buNone/>
            </a:pPr>
            <a:endParaRPr/>
          </a:p>
          <a:p>
            <a:pPr lvl="0">
              <a:spcBef>
                <a:spcPts val="0"/>
              </a:spcBef>
              <a:buNone/>
            </a:pPr>
            <a:r>
              <a:rPr lang="en"/>
              <a:t>After Jesus died Christians (people who believed Jesus was the son of God) began to travel and settled in different places throughout Europe for over a 1000 years.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endParaRPr/>
          </a:p>
        </p:txBody>
      </p:sp>
      <p:sp>
        <p:nvSpPr>
          <p:cNvPr id="74" name="Shape 7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endParaRPr/>
          </a:p>
        </p:txBody>
      </p:sp>
      <p:pic>
        <p:nvPicPr>
          <p:cNvPr id="75" name="Shape 75"/>
          <p:cNvPicPr preferRelativeResize="0"/>
          <p:nvPr/>
        </p:nvPicPr>
        <p:blipFill>
          <a:blip r:embed="rId3">
            <a:alphaModFix/>
          </a:blip>
          <a:stretch>
            <a:fillRect/>
          </a:stretch>
        </p:blipFill>
        <p:spPr>
          <a:xfrm>
            <a:off x="236425" y="94800"/>
            <a:ext cx="8595876" cy="47761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Bubble bubble toil and trouble….</a:t>
            </a:r>
          </a:p>
        </p:txBody>
      </p:sp>
      <p:sp>
        <p:nvSpPr>
          <p:cNvPr id="81" name="Shape 8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2400">
                <a:solidFill>
                  <a:srgbClr val="00FFFF"/>
                </a:solidFill>
              </a:rPr>
              <a:t>However as Christianity started to get bigger and bigger some arguments and disagreements started to happen.</a:t>
            </a:r>
          </a:p>
          <a:p>
            <a:pPr lvl="0">
              <a:spcBef>
                <a:spcPts val="0"/>
              </a:spcBef>
              <a:buNone/>
            </a:pPr>
            <a:r>
              <a:rPr lang="en" sz="2400">
                <a:solidFill>
                  <a:srgbClr val="00FFFF"/>
                </a:solidFill>
              </a:rPr>
              <a:t>Christians could not agree on</a:t>
            </a:r>
          </a:p>
          <a:p>
            <a:pPr marL="457200" lvl="0" indent="-381000" rtl="0">
              <a:spcBef>
                <a:spcPts val="0"/>
              </a:spcBef>
              <a:buClr>
                <a:srgbClr val="00FFFF"/>
              </a:buClr>
              <a:buSzPct val="100000"/>
              <a:buAutoNum type="arabicParenR"/>
            </a:pPr>
            <a:r>
              <a:rPr lang="en" sz="2400">
                <a:solidFill>
                  <a:srgbClr val="00FFFF"/>
                </a:solidFill>
              </a:rPr>
              <a:t>Christian Leaders.</a:t>
            </a:r>
          </a:p>
          <a:p>
            <a:pPr marL="457200" lvl="0" indent="-381000" rtl="0">
              <a:spcBef>
                <a:spcPts val="0"/>
              </a:spcBef>
              <a:buClr>
                <a:srgbClr val="00FFFF"/>
              </a:buClr>
              <a:buSzPct val="100000"/>
              <a:buAutoNum type="arabicParenR"/>
            </a:pPr>
            <a:r>
              <a:rPr lang="en" sz="2400">
                <a:solidFill>
                  <a:srgbClr val="00FFFF"/>
                </a:solidFill>
              </a:rPr>
              <a:t>The way we should worship and pray.</a:t>
            </a:r>
          </a:p>
          <a:p>
            <a:pPr marL="457200" lvl="0" indent="-381000">
              <a:spcBef>
                <a:spcPts val="0"/>
              </a:spcBef>
              <a:buClr>
                <a:srgbClr val="00FFFF"/>
              </a:buClr>
              <a:buSzPct val="100000"/>
              <a:buAutoNum type="arabicParenR"/>
            </a:pPr>
            <a:r>
              <a:rPr lang="en" sz="2400">
                <a:solidFill>
                  <a:srgbClr val="00FFFF"/>
                </a:solidFill>
              </a:rPr>
              <a:t>Christian Beliefs. </a:t>
            </a:r>
          </a:p>
          <a:p>
            <a:pPr lvl="0">
              <a:spcBef>
                <a:spcPts val="0"/>
              </a:spcBef>
              <a:buNone/>
            </a:pPr>
            <a:endParaRPr/>
          </a:p>
        </p:txBody>
      </p:sp>
      <p:pic>
        <p:nvPicPr>
          <p:cNvPr id="82" name="Shape 82" descr="Image result for disagree"/>
          <p:cNvPicPr preferRelativeResize="0"/>
          <p:nvPr/>
        </p:nvPicPr>
        <p:blipFill>
          <a:blip r:embed="rId3">
            <a:alphaModFix/>
          </a:blip>
          <a:stretch>
            <a:fillRect/>
          </a:stretch>
        </p:blipFill>
        <p:spPr>
          <a:xfrm>
            <a:off x="6832050" y="3070375"/>
            <a:ext cx="2000250" cy="17811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
                                            <p:txEl>
                                              <p:pRg st="0" end="0"/>
                                            </p:txEl>
                                          </p:spTgt>
                                        </p:tgtEl>
                                        <p:attrNameLst>
                                          <p:attrName>style.visibility</p:attrName>
                                        </p:attrNameLst>
                                      </p:cBhvr>
                                      <p:to>
                                        <p:strVal val="visible"/>
                                      </p:to>
                                    </p:set>
                                    <p:animEffect transition="in" filter="fade">
                                      <p:cBhvr>
                                        <p:cTn id="7" dur="1000"/>
                                        <p:tgtEl>
                                          <p:spTgt spid="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
                                            <p:txEl>
                                              <p:pRg st="1" end="1"/>
                                            </p:txEl>
                                          </p:spTgt>
                                        </p:tgtEl>
                                        <p:attrNameLst>
                                          <p:attrName>style.visibility</p:attrName>
                                        </p:attrNameLst>
                                      </p:cBhvr>
                                      <p:to>
                                        <p:strVal val="visible"/>
                                      </p:to>
                                    </p:set>
                                    <p:animEffect transition="in" filter="fade">
                                      <p:cBhvr>
                                        <p:cTn id="12" dur="1000"/>
                                        <p:tgtEl>
                                          <p:spTgt spid="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
                                            <p:txEl>
                                              <p:pRg st="2" end="2"/>
                                            </p:txEl>
                                          </p:spTgt>
                                        </p:tgtEl>
                                        <p:attrNameLst>
                                          <p:attrName>style.visibility</p:attrName>
                                        </p:attrNameLst>
                                      </p:cBhvr>
                                      <p:to>
                                        <p:strVal val="visible"/>
                                      </p:to>
                                    </p:set>
                                    <p:animEffect transition="in" filter="fade">
                                      <p:cBhvr>
                                        <p:cTn id="17" dur="1000"/>
                                        <p:tgtEl>
                                          <p:spTgt spid="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1">
                                            <p:txEl>
                                              <p:pRg st="3" end="3"/>
                                            </p:txEl>
                                          </p:spTgt>
                                        </p:tgtEl>
                                        <p:attrNameLst>
                                          <p:attrName>style.visibility</p:attrName>
                                        </p:attrNameLst>
                                      </p:cBhvr>
                                      <p:to>
                                        <p:strVal val="visible"/>
                                      </p:to>
                                    </p:set>
                                    <p:animEffect transition="in" filter="fade">
                                      <p:cBhvr>
                                        <p:cTn id="22" dur="1000"/>
                                        <p:tgtEl>
                                          <p:spTgt spid="8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1">
                                            <p:txEl>
                                              <p:pRg st="4" end="4"/>
                                            </p:txEl>
                                          </p:spTgt>
                                        </p:tgtEl>
                                        <p:attrNameLst>
                                          <p:attrName>style.visibility</p:attrName>
                                        </p:attrNameLst>
                                      </p:cBhvr>
                                      <p:to>
                                        <p:strVal val="visible"/>
                                      </p:to>
                                    </p:set>
                                    <p:animEffect transition="in" filter="fade">
                                      <p:cBhvr>
                                        <p:cTn id="27" dur="1000"/>
                                        <p:tgtEl>
                                          <p:spTgt spid="8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1">
                                            <p:txEl>
                                              <p:pRg st="5" end="5"/>
                                            </p:txEl>
                                          </p:spTgt>
                                        </p:tgtEl>
                                        <p:attrNameLst>
                                          <p:attrName>style.visibility</p:attrName>
                                        </p:attrNameLst>
                                      </p:cBhvr>
                                      <p:to>
                                        <p:strVal val="visible"/>
                                      </p:to>
                                    </p:set>
                                    <p:animEffect transition="in" filter="fade">
                                      <p:cBhvr>
                                        <p:cTn id="32" dur="1000"/>
                                        <p:tgtEl>
                                          <p:spTgt spid="8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pic>
        <p:nvPicPr>
          <p:cNvPr id="87" name="Shape 87" descr="Image result for disagree"/>
          <p:cNvPicPr preferRelativeResize="0"/>
          <p:nvPr/>
        </p:nvPicPr>
        <p:blipFill>
          <a:blip r:embed="rId3">
            <a:alphaModFix/>
          </a:blip>
          <a:stretch>
            <a:fillRect/>
          </a:stretch>
        </p:blipFill>
        <p:spPr>
          <a:xfrm>
            <a:off x="999162" y="398349"/>
            <a:ext cx="6977874" cy="404479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After hundreds of years of unity the Christian Church split</a:t>
            </a:r>
          </a:p>
        </p:txBody>
      </p:sp>
      <p:pic>
        <p:nvPicPr>
          <p:cNvPr id="93" name="Shape 93" descr="Image result for split in christian church"/>
          <p:cNvPicPr preferRelativeResize="0"/>
          <p:nvPr/>
        </p:nvPicPr>
        <p:blipFill>
          <a:blip r:embed="rId3">
            <a:alphaModFix/>
          </a:blip>
          <a:stretch>
            <a:fillRect/>
          </a:stretch>
        </p:blipFill>
        <p:spPr>
          <a:xfrm>
            <a:off x="2197925" y="1646950"/>
            <a:ext cx="4576599" cy="305567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98" name="Shape 98" descr="Image result for roman catholic and constantinople map"/>
          <p:cNvPicPr preferRelativeResize="0"/>
          <p:nvPr/>
        </p:nvPicPr>
        <p:blipFill>
          <a:blip r:embed="rId3">
            <a:alphaModFix/>
          </a:blip>
          <a:stretch>
            <a:fillRect/>
          </a:stretch>
        </p:blipFill>
        <p:spPr>
          <a:xfrm>
            <a:off x="0" y="0"/>
            <a:ext cx="9143999" cy="5143499"/>
          </a:xfrm>
          <a:prstGeom prst="rect">
            <a:avLst/>
          </a:prstGeom>
          <a:noFill/>
          <a:ln>
            <a:noFill/>
          </a:ln>
        </p:spPr>
      </p:pic>
      <p:cxnSp>
        <p:nvCxnSpPr>
          <p:cNvPr id="99" name="Shape 99"/>
          <p:cNvCxnSpPr/>
          <p:nvPr/>
        </p:nvCxnSpPr>
        <p:spPr>
          <a:xfrm>
            <a:off x="5033400" y="0"/>
            <a:ext cx="150900" cy="5184300"/>
          </a:xfrm>
          <a:prstGeom prst="straightConnector1">
            <a:avLst/>
          </a:prstGeom>
          <a:noFill/>
          <a:ln w="152400" cap="flat" cmpd="sng">
            <a:solidFill>
              <a:srgbClr val="FF0000"/>
            </a:solidFill>
            <a:prstDash val="solid"/>
            <a:round/>
            <a:headEnd type="none" w="lg" len="lg"/>
            <a:tailEnd type="none" w="lg" len="lg"/>
          </a:ln>
        </p:spPr>
      </p:cxnSp>
      <p:sp>
        <p:nvSpPr>
          <p:cNvPr id="100" name="Shape 100"/>
          <p:cNvSpPr/>
          <p:nvPr/>
        </p:nvSpPr>
        <p:spPr>
          <a:xfrm>
            <a:off x="3624050" y="2114025"/>
            <a:ext cx="1040100" cy="805500"/>
          </a:xfrm>
          <a:prstGeom prst="ellipse">
            <a:avLst/>
          </a:prstGeom>
          <a:noFill/>
          <a:ln w="76200"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1" name="Shape 101"/>
          <p:cNvSpPr/>
          <p:nvPr/>
        </p:nvSpPr>
        <p:spPr>
          <a:xfrm>
            <a:off x="6293150" y="2114025"/>
            <a:ext cx="2112600" cy="805500"/>
          </a:xfrm>
          <a:prstGeom prst="ellipse">
            <a:avLst/>
          </a:prstGeom>
          <a:noFill/>
          <a:ln w="76200"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fade">
                                      <p:cBhvr>
                                        <p:cTn id="7" dur="5000"/>
                                        <p:tgtEl>
                                          <p:spTgt spid="9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0"/>
                                        </p:tgtEl>
                                        <p:attrNameLst>
                                          <p:attrName>style.visibility</p:attrName>
                                        </p:attrNameLst>
                                      </p:cBhvr>
                                      <p:to>
                                        <p:strVal val="visible"/>
                                      </p:to>
                                    </p:set>
                                    <p:animEffect transition="in" filter="fade">
                                      <p:cBhvr>
                                        <p:cTn id="12" dur="30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This split in the Christian Church is known as the Great Schism</a:t>
            </a:r>
          </a:p>
        </p:txBody>
      </p:sp>
      <p:sp>
        <p:nvSpPr>
          <p:cNvPr id="107" name="Shape 107"/>
          <p:cNvSpPr txBox="1"/>
          <p:nvPr/>
        </p:nvSpPr>
        <p:spPr>
          <a:xfrm>
            <a:off x="604025" y="1912700"/>
            <a:ext cx="7771500" cy="906600"/>
          </a:xfrm>
          <a:prstGeom prst="rect">
            <a:avLst/>
          </a:prstGeom>
          <a:noFill/>
          <a:ln>
            <a:noFill/>
          </a:ln>
        </p:spPr>
        <p:txBody>
          <a:bodyPr lIns="91425" tIns="91425" rIns="91425" bIns="91425" anchor="t" anchorCtr="0">
            <a:noAutofit/>
          </a:bodyPr>
          <a:lstStyle/>
          <a:p>
            <a:pPr lvl="0">
              <a:spcBef>
                <a:spcPts val="0"/>
              </a:spcBef>
              <a:buNone/>
            </a:pPr>
            <a:r>
              <a:rPr lang="en" sz="3000">
                <a:solidFill>
                  <a:srgbClr val="FFFFFF"/>
                </a:solidFill>
              </a:rPr>
              <a:t>The Christian Church was now split in two</a:t>
            </a:r>
          </a:p>
          <a:p>
            <a:pPr lvl="0">
              <a:spcBef>
                <a:spcPts val="0"/>
              </a:spcBef>
              <a:buNone/>
            </a:pPr>
            <a:endParaRPr sz="3000">
              <a:solidFill>
                <a:srgbClr val="00FF00"/>
              </a:solidFill>
            </a:endParaRPr>
          </a:p>
          <a:p>
            <a:pPr marL="457200" lvl="0" indent="-419100" rtl="0">
              <a:spcBef>
                <a:spcPts val="0"/>
              </a:spcBef>
              <a:buClr>
                <a:srgbClr val="FF9900"/>
              </a:buClr>
              <a:buSzPct val="100000"/>
              <a:buAutoNum type="arabicParenR"/>
            </a:pPr>
            <a:r>
              <a:rPr lang="en" sz="3000">
                <a:solidFill>
                  <a:srgbClr val="FF9900"/>
                </a:solidFill>
              </a:rPr>
              <a:t>The Roman Catholic Church in the West</a:t>
            </a:r>
          </a:p>
          <a:p>
            <a:pPr marL="457200" lvl="0" indent="-419100">
              <a:spcBef>
                <a:spcPts val="0"/>
              </a:spcBef>
              <a:buClr>
                <a:srgbClr val="FF00FF"/>
              </a:buClr>
              <a:buSzPct val="100000"/>
              <a:buAutoNum type="arabicParenR"/>
            </a:pPr>
            <a:r>
              <a:rPr lang="en" sz="3000">
                <a:solidFill>
                  <a:srgbClr val="FF00FF"/>
                </a:solidFill>
              </a:rPr>
              <a:t>The Orthodox Church in the East.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7">
                                            <p:txEl>
                                              <p:pRg st="0" end="0"/>
                                            </p:txEl>
                                          </p:spTgt>
                                        </p:tgtEl>
                                        <p:attrNameLst>
                                          <p:attrName>style.visibility</p:attrName>
                                        </p:attrNameLst>
                                      </p:cBhvr>
                                      <p:to>
                                        <p:strVal val="visible"/>
                                      </p:to>
                                    </p:set>
                                    <p:animEffect transition="in" filter="fade">
                                      <p:cBhvr>
                                        <p:cTn id="7" dur="3200"/>
                                        <p:tgtEl>
                                          <p:spTgt spid="107">
                                            <p:txEl>
                                              <p:pRg st="0" end="0"/>
                                            </p:txEl>
                                          </p:spTgt>
                                        </p:tgtEl>
                                      </p:cBhvr>
                                    </p:animEffect>
                                  </p:childTnLst>
                                </p:cTn>
                              </p:par>
                            </p:childTnLst>
                          </p:cTn>
                        </p:par>
                        <p:par>
                          <p:cTn id="8" fill="hold">
                            <p:stCondLst>
                              <p:cond delay="3200"/>
                            </p:stCondLst>
                            <p:childTnLst>
                              <p:par>
                                <p:cTn id="9" presetID="10" presetClass="entr" presetSubtype="0" fill="hold" nodeType="afterEffect">
                                  <p:stCondLst>
                                    <p:cond delay="0"/>
                                  </p:stCondLst>
                                  <p:childTnLst>
                                    <p:set>
                                      <p:cBhvr>
                                        <p:cTn id="10" dur="1" fill="hold">
                                          <p:stCondLst>
                                            <p:cond delay="0"/>
                                          </p:stCondLst>
                                        </p:cTn>
                                        <p:tgtEl>
                                          <p:spTgt spid="107">
                                            <p:txEl>
                                              <p:pRg st="1" end="1"/>
                                            </p:txEl>
                                          </p:spTgt>
                                        </p:tgtEl>
                                        <p:attrNameLst>
                                          <p:attrName>style.visibility</p:attrName>
                                        </p:attrNameLst>
                                      </p:cBhvr>
                                      <p:to>
                                        <p:strVal val="visible"/>
                                      </p:to>
                                    </p:set>
                                    <p:animEffect transition="in" filter="fade">
                                      <p:cBhvr>
                                        <p:cTn id="11" dur="3200"/>
                                        <p:tgtEl>
                                          <p:spTgt spid="107">
                                            <p:txEl>
                                              <p:pRg st="1" end="1"/>
                                            </p:txEl>
                                          </p:spTgt>
                                        </p:tgtEl>
                                      </p:cBhvr>
                                    </p:animEffect>
                                  </p:childTnLst>
                                </p:cTn>
                              </p:par>
                            </p:childTnLst>
                          </p:cTn>
                        </p:par>
                        <p:par>
                          <p:cTn id="12" fill="hold">
                            <p:stCondLst>
                              <p:cond delay="6400"/>
                            </p:stCondLst>
                            <p:childTnLst>
                              <p:par>
                                <p:cTn id="13" presetID="10" presetClass="entr" presetSubtype="0" fill="hold" nodeType="afterEffect">
                                  <p:stCondLst>
                                    <p:cond delay="0"/>
                                  </p:stCondLst>
                                  <p:childTnLst>
                                    <p:set>
                                      <p:cBhvr>
                                        <p:cTn id="14" dur="1" fill="hold">
                                          <p:stCondLst>
                                            <p:cond delay="0"/>
                                          </p:stCondLst>
                                        </p:cTn>
                                        <p:tgtEl>
                                          <p:spTgt spid="107">
                                            <p:txEl>
                                              <p:pRg st="2" end="2"/>
                                            </p:txEl>
                                          </p:spTgt>
                                        </p:tgtEl>
                                        <p:attrNameLst>
                                          <p:attrName>style.visibility</p:attrName>
                                        </p:attrNameLst>
                                      </p:cBhvr>
                                      <p:to>
                                        <p:strVal val="visible"/>
                                      </p:to>
                                    </p:set>
                                    <p:animEffect transition="in" filter="fade">
                                      <p:cBhvr>
                                        <p:cTn id="15" dur="3200"/>
                                        <p:tgtEl>
                                          <p:spTgt spid="107">
                                            <p:txEl>
                                              <p:pRg st="2" end="2"/>
                                            </p:txEl>
                                          </p:spTgt>
                                        </p:tgtEl>
                                      </p:cBhvr>
                                    </p:animEffect>
                                  </p:childTnLst>
                                </p:cTn>
                              </p:par>
                            </p:childTnLst>
                          </p:cTn>
                        </p:par>
                        <p:par>
                          <p:cTn id="16" fill="hold">
                            <p:stCondLst>
                              <p:cond delay="9600"/>
                            </p:stCondLst>
                            <p:childTnLst>
                              <p:par>
                                <p:cTn id="17" presetID="10" presetClass="entr" presetSubtype="0" fill="hold" nodeType="afterEffect">
                                  <p:stCondLst>
                                    <p:cond delay="0"/>
                                  </p:stCondLst>
                                  <p:childTnLst>
                                    <p:set>
                                      <p:cBhvr>
                                        <p:cTn id="18" dur="1" fill="hold">
                                          <p:stCondLst>
                                            <p:cond delay="0"/>
                                          </p:stCondLst>
                                        </p:cTn>
                                        <p:tgtEl>
                                          <p:spTgt spid="107">
                                            <p:txEl>
                                              <p:pRg st="3" end="3"/>
                                            </p:txEl>
                                          </p:spTgt>
                                        </p:tgtEl>
                                        <p:attrNameLst>
                                          <p:attrName>style.visibility</p:attrName>
                                        </p:attrNameLst>
                                      </p:cBhvr>
                                      <p:to>
                                        <p:strVal val="visible"/>
                                      </p:to>
                                    </p:set>
                                    <p:animEffect transition="in" filter="fade">
                                      <p:cBhvr>
                                        <p:cTn id="19" dur="3200"/>
                                        <p:tgtEl>
                                          <p:spTgt spid="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199</Words>
  <Application>Microsoft Office PowerPoint</Application>
  <PresentationFormat>On-screen Show (16:9)</PresentationFormat>
  <Paragraphs>24</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simple-dark-2</vt:lpstr>
      <vt:lpstr>The Great Schism</vt:lpstr>
      <vt:lpstr>Its all a bit hazzy…...</vt:lpstr>
      <vt:lpstr>Christianity started off as one big religion.   Christians all believe in Jesus Christ.   After Jesus died Christians (people who believed Jesus was the son of God) began to travel and settled in different places throughout Europe for over a 1000 years. </vt:lpstr>
      <vt:lpstr>PowerPoint Presentation</vt:lpstr>
      <vt:lpstr>Bubble bubble toil and trouble….</vt:lpstr>
      <vt:lpstr>PowerPoint Presentation</vt:lpstr>
      <vt:lpstr>After hundreds of years of unity the Christian Church split</vt:lpstr>
      <vt:lpstr>PowerPoint Presentation</vt:lpstr>
      <vt:lpstr>This split in the Christian Church is known as the Great Schism</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Schism</dc:title>
  <dc:creator>Kerrilyn Hill</dc:creator>
  <cp:lastModifiedBy>Kerrilyn Hill</cp:lastModifiedBy>
  <cp:revision>1</cp:revision>
  <dcterms:modified xsi:type="dcterms:W3CDTF">2017-02-11T01:40:08Z</dcterms:modified>
</cp:coreProperties>
</file>